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9" r:id="rId5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9886B008-761E-E478-81AD-38EF162C7DF6}" name="Chester Howarth" initials="CH" userId="S::Chester.Howarth@cqc.org.uk::648a82ac-ada1-472a-b64c-706a36c75676" providerId="AD"/>
  <p188:author id="{23C4AF64-18B8-F4D4-0A7D-D0FF2E138424}" name="Symone Allijohn" initials="SA" userId="S::Symone.Allijohn@surveycoordination.com::b1edc1ad-1782-45a7-b90e-7ff6cd0275b0" providerId="AD"/>
  <p188:author id="{6A6A508A-2AE3-4E59-635A-A796BB0E0309}" name="Jonathan Caddy" initials="JC" userId="S::jonathan.caddy@cqc.org.uk::aaf9bbff-bec8-4f31-aacc-6e0f6a5d788b" providerId="AD"/>
  <p188:author id="{8A44CAE5-AFAC-B2C6-45F5-DE2AC52CE724}" name="Samantha Guymer" initials="SG" userId="S::samantha.guymer@surveycoordination.com::a72ea3af-22a1-4fd9-b055-c7f2801cb0ba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578B4"/>
    <a:srgbClr val="005EB8"/>
    <a:srgbClr val="08B48B"/>
    <a:srgbClr val="7D97CB"/>
    <a:srgbClr val="476BB3"/>
    <a:srgbClr val="004F9E"/>
    <a:srgbClr val="07A17C"/>
    <a:srgbClr val="08C497"/>
    <a:srgbClr val="00CC99"/>
    <a:srgbClr val="81C5B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5" d="100"/>
          <a:sy n="75" d="100"/>
        </p:scale>
        <p:origin x="3012" y="54"/>
      </p:cViewPr>
      <p:guideLst>
        <p:guide orient="horz" pos="3120"/>
        <p:guide pos="216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8/10/relationships/authors" Target="authors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ymone Allijohn" userId="b1edc1ad-1782-45a7-b90e-7ff6cd0275b0" providerId="ADAL" clId="{50F6FDF1-2119-4B4F-9891-824EC8857C96}"/>
    <pc:docChg chg="modSld">
      <pc:chgData name="Symone Allijohn" userId="b1edc1ad-1782-45a7-b90e-7ff6cd0275b0" providerId="ADAL" clId="{50F6FDF1-2119-4B4F-9891-824EC8857C96}" dt="2026-09-01T15:39:34.195" v="137" actId="6549"/>
      <pc:docMkLst>
        <pc:docMk/>
      </pc:docMkLst>
      <pc:sldChg chg="modSp mod">
        <pc:chgData name="Symone Allijohn" userId="b1edc1ad-1782-45a7-b90e-7ff6cd0275b0" providerId="ADAL" clId="{50F6FDF1-2119-4B4F-9891-824EC8857C96}" dt="2026-09-01T15:39:34.195" v="137" actId="6549"/>
        <pc:sldMkLst>
          <pc:docMk/>
          <pc:sldMk cId="1616917314" sldId="259"/>
        </pc:sldMkLst>
        <pc:spChg chg="mod">
          <ac:chgData name="Symone Allijohn" userId="b1edc1ad-1782-45a7-b90e-7ff6cd0275b0" providerId="ADAL" clId="{50F6FDF1-2119-4B4F-9891-824EC8857C96}" dt="2026-09-01T15:39:34.195" v="137" actId="6549"/>
          <ac:spMkLst>
            <pc:docMk/>
            <pc:sldMk cId="1616917314" sldId="259"/>
            <ac:spMk id="21" creationId="{24AC7AE2-6411-4BA5-86F0-3603FFC7A110}"/>
          </ac:spMkLst>
        </pc:spChg>
      </pc:sldChg>
    </pc:docChg>
  </pc:docChgLst>
  <pc:docChgLst>
    <pc:chgData name="Jonathan Caddy" userId="aaf9bbff-bec8-4f31-aacc-6e0f6a5d788b" providerId="ADAL" clId="{2AF86756-4321-49D2-BCE7-1135E6BE1487}"/>
    <pc:docChg chg="undo custSel modSld">
      <pc:chgData name="Jonathan Caddy" userId="aaf9bbff-bec8-4f31-aacc-6e0f6a5d788b" providerId="ADAL" clId="{2AF86756-4321-49D2-BCE7-1135E6BE1487}" dt="2026-08-26T09:36:19.708" v="6" actId="14100"/>
      <pc:docMkLst>
        <pc:docMk/>
      </pc:docMkLst>
      <pc:sldChg chg="modSp mod">
        <pc:chgData name="Jonathan Caddy" userId="aaf9bbff-bec8-4f31-aacc-6e0f6a5d788b" providerId="ADAL" clId="{2AF86756-4321-49D2-BCE7-1135E6BE1487}" dt="2026-08-26T09:36:19.708" v="6" actId="14100"/>
        <pc:sldMkLst>
          <pc:docMk/>
          <pc:sldMk cId="1616917314" sldId="259"/>
        </pc:sldMkLst>
        <pc:spChg chg="mod">
          <ac:chgData name="Jonathan Caddy" userId="aaf9bbff-bec8-4f31-aacc-6e0f6a5d788b" providerId="ADAL" clId="{2AF86756-4321-49D2-BCE7-1135E6BE1487}" dt="2026-08-26T09:35:51.938" v="0" actId="20577"/>
          <ac:spMkLst>
            <pc:docMk/>
            <pc:sldMk cId="1616917314" sldId="259"/>
            <ac:spMk id="20" creationId="{6BBC8F2D-8B1E-4627-9FCE-ED1F74AB4AD4}"/>
          </ac:spMkLst>
        </pc:spChg>
        <pc:picChg chg="mod">
          <ac:chgData name="Jonathan Caddy" userId="aaf9bbff-bec8-4f31-aacc-6e0f6a5d788b" providerId="ADAL" clId="{2AF86756-4321-49D2-BCE7-1135E6BE1487}" dt="2026-08-26T09:36:19.708" v="6" actId="14100"/>
          <ac:picMkLst>
            <pc:docMk/>
            <pc:sldMk cId="1616917314" sldId="259"/>
            <ac:picMk id="14" creationId="{9E843288-4E53-4803-BBF9-D23A61662794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A89E9-2F50-40A8-9F12-ABD8DF311BBB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C88AC-D93D-44EB-87AD-CFE01D63AD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44330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A89E9-2F50-40A8-9F12-ABD8DF311BBB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C88AC-D93D-44EB-87AD-CFE01D63AD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48552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A89E9-2F50-40A8-9F12-ABD8DF311BBB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C88AC-D93D-44EB-87AD-CFE01D63AD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00748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A89E9-2F50-40A8-9F12-ABD8DF311BBB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C88AC-D93D-44EB-87AD-CFE01D63AD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22487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A89E9-2F50-40A8-9F12-ABD8DF311BBB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C88AC-D93D-44EB-87AD-CFE01D63AD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8685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A89E9-2F50-40A8-9F12-ABD8DF311BBB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C88AC-D93D-44EB-87AD-CFE01D63AD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67734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A89E9-2F50-40A8-9F12-ABD8DF311BBB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C88AC-D93D-44EB-87AD-CFE01D63AD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34063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A89E9-2F50-40A8-9F12-ABD8DF311BBB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C88AC-D93D-44EB-87AD-CFE01D63AD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15439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A89E9-2F50-40A8-9F12-ABD8DF311BBB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C88AC-D93D-44EB-87AD-CFE01D63AD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23969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A89E9-2F50-40A8-9F12-ABD8DF311BBB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C88AC-D93D-44EB-87AD-CFE01D63AD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35360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A89E9-2F50-40A8-9F12-ABD8DF311BBB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C88AC-D93D-44EB-87AD-CFE01D63AD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28657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0A89E9-2F50-40A8-9F12-ABD8DF311BBB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2C88AC-D93D-44EB-87AD-CFE01D63AD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3338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7">
            <a:extLst>
              <a:ext uri="{FF2B5EF4-FFF2-40B4-BE49-F238E27FC236}">
                <a16:creationId xmlns:a16="http://schemas.microsoft.com/office/drawing/2014/main" id="{4FCC0C64-F31E-4EF7-81CA-9F36C8E05D24}"/>
              </a:ext>
            </a:extLst>
          </p:cNvPr>
          <p:cNvSpPr txBox="1"/>
          <p:nvPr/>
        </p:nvSpPr>
        <p:spPr>
          <a:xfrm>
            <a:off x="183870" y="998105"/>
            <a:ext cx="6478263" cy="1987550"/>
          </a:xfrm>
          <a:prstGeom prst="rect">
            <a:avLst/>
          </a:prstGeom>
          <a:noFill/>
          <a:ln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457200" rtl="0" eaLnBrk="1" fontAlgn="auto" latinLnBrk="0" hangingPunct="1">
              <a:lnSpc>
                <a:spcPts val="6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lang="en-GB" sz="5500" b="1" spc="-60" dirty="0">
                <a:solidFill>
                  <a:srgbClr val="004F9E"/>
                </a:solidFill>
                <a:latin typeface="Helvetica" panose="020B0604020202020204" pitchFamily="34" charset="0"/>
                <a:cs typeface="Segoe UI" panose="020B0502040204020203" pitchFamily="34" charset="0"/>
              </a:rPr>
              <a:t>How was your experience of this hospital?</a:t>
            </a:r>
          </a:p>
        </p:txBody>
      </p:sp>
      <p:sp>
        <p:nvSpPr>
          <p:cNvPr id="8" name="Text Box 9">
            <a:extLst>
              <a:ext uri="{FF2B5EF4-FFF2-40B4-BE49-F238E27FC236}">
                <a16:creationId xmlns:a16="http://schemas.microsoft.com/office/drawing/2014/main" id="{A504A685-3EC5-4DF1-8A70-AB9DDDF8F109}"/>
              </a:ext>
            </a:extLst>
          </p:cNvPr>
          <p:cNvSpPr txBox="1"/>
          <p:nvPr/>
        </p:nvSpPr>
        <p:spPr>
          <a:xfrm>
            <a:off x="183870" y="3433222"/>
            <a:ext cx="5206951" cy="831215"/>
          </a:xfrm>
          <a:prstGeom prst="rect">
            <a:avLst/>
          </a:prstGeom>
          <a:noFill/>
          <a:ln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5EB8"/>
                </a:solidFill>
                <a:effectLst/>
                <a:uLnTx/>
                <a:uFillTx/>
                <a:latin typeface="Helvetica" panose="020B0604020202020204" pitchFamily="34" charset="0"/>
                <a:ea typeface="Arial" panose="020B0604020202020204" pitchFamily="34" charset="0"/>
                <a:cs typeface="Helvetica" panose="020B0604020202020204" pitchFamily="34" charset="0"/>
              </a:rPr>
              <a:t>NHS Adult Inpatient Survey 2026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005EB8"/>
              </a:solidFill>
              <a:effectLst/>
              <a:uLnTx/>
              <a:uFillTx/>
              <a:latin typeface="Helvetica" panose="020B0604020202020204" pitchFamily="34" charset="0"/>
              <a:ea typeface="Arial" panose="020B0604020202020204" pitchFamily="34" charset="0"/>
              <a:cs typeface="Helvetica" panose="020B060402020202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elvetica" panose="020B0604020202020204" pitchFamily="34" charset="0"/>
                <a:ea typeface="Arial" panose="020B0604020202020204" pitchFamily="34" charset="0"/>
                <a:cs typeface="Helvetica" panose="020B0604020202020204" pitchFamily="34" charset="0"/>
              </a:rPr>
              <a:t> 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Helvetica" panose="020B0604020202020204" pitchFamily="34" charset="0"/>
              <a:ea typeface="Arial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10" name="Text Box 10">
            <a:extLst>
              <a:ext uri="{FF2B5EF4-FFF2-40B4-BE49-F238E27FC236}">
                <a16:creationId xmlns:a16="http://schemas.microsoft.com/office/drawing/2014/main" id="{D5CC4655-3EC7-439C-BC56-47F7B5340CA6}"/>
              </a:ext>
            </a:extLst>
          </p:cNvPr>
          <p:cNvSpPr txBox="1"/>
          <p:nvPr/>
        </p:nvSpPr>
        <p:spPr>
          <a:xfrm>
            <a:off x="190127" y="3965221"/>
            <a:ext cx="6227098" cy="1557529"/>
          </a:xfrm>
          <a:prstGeom prst="rect">
            <a:avLst/>
          </a:prstGeom>
          <a:noFill/>
          <a:ln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144145" lvl="0" indent="0" defTabSz="457200" rtl="0" eaLnBrk="1" fontAlgn="auto" latinLnBrk="0" hangingPunct="1"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Helvetica" panose="020B0604020202020204" pitchFamily="34" charset="0"/>
                <a:ea typeface="Arial" panose="020B0604020202020204" pitchFamily="34" charset="0"/>
                <a:cs typeface="Helvetica" panose="020B0604020202020204" pitchFamily="34" charset="0"/>
              </a:rPr>
              <a:t>The hospital is conducting a survey to find out what patients thought about their care </a:t>
            </a:r>
            <a:r>
              <a:rPr lang="en-GB" sz="1700" dirty="0">
                <a:solidFill>
                  <a:prstClr val="black">
                    <a:lumMod val="85000"/>
                    <a:lumOff val="15000"/>
                  </a:prstClr>
                </a:solidFill>
                <a:latin typeface="Helvetica" panose="020B0604020202020204" pitchFamily="34" charset="0"/>
                <a:ea typeface="Arial" panose="020B0604020202020204" pitchFamily="34" charset="0"/>
                <a:cs typeface="Helvetica" panose="020B0604020202020204" pitchFamily="34" charset="0"/>
              </a:rPr>
              <a:t>during their overnight stay</a:t>
            </a:r>
            <a:r>
              <a:rPr kumimoji="0" lang="en-GB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Helvetica" panose="020B0604020202020204" pitchFamily="34" charset="0"/>
                <a:ea typeface="Arial" panose="020B0604020202020204" pitchFamily="34" charset="0"/>
                <a:cs typeface="Helvetica" panose="020B0604020202020204" pitchFamily="34" charset="0"/>
              </a:rPr>
              <a:t>.</a:t>
            </a:r>
          </a:p>
          <a:p>
            <a:pPr marL="0" marR="144145" lvl="0" indent="0" defTabSz="457200" rtl="0" eaLnBrk="1" fontAlgn="auto" latinLnBrk="0" hangingPunct="1"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lang="en-GB" sz="1700" dirty="0">
                <a:solidFill>
                  <a:prstClr val="black">
                    <a:lumMod val="85000"/>
                    <a:lumOff val="15000"/>
                  </a:prstClr>
                </a:solidFill>
                <a:latin typeface="Helvetica" panose="020B0604020202020204" pitchFamily="34" charset="0"/>
                <a:ea typeface="Arial" panose="020B0604020202020204" pitchFamily="34" charset="0"/>
                <a:cs typeface="Helvetica" panose="020B0604020202020204" pitchFamily="34" charset="0"/>
              </a:rPr>
              <a:t>This is part of a national programme to </a:t>
            </a:r>
            <a:r>
              <a:rPr lang="en-GB" sz="1700" b="1" dirty="0">
                <a:solidFill>
                  <a:srgbClr val="005EB8"/>
                </a:solidFill>
                <a:latin typeface="Helvetica" panose="020B0604020202020204" pitchFamily="34" charset="0"/>
                <a:ea typeface="Arial" panose="020B0604020202020204" pitchFamily="34" charset="0"/>
                <a:cs typeface="Helvetica" panose="020B0604020202020204" pitchFamily="34" charset="0"/>
              </a:rPr>
              <a:t>improve patients’ experiences while in hospital. </a:t>
            </a:r>
            <a:r>
              <a:rPr lang="en-GB" sz="1700" dirty="0">
                <a:solidFill>
                  <a:prstClr val="black">
                    <a:lumMod val="85000"/>
                    <a:lumOff val="15000"/>
                  </a:prstClr>
                </a:solidFill>
                <a:latin typeface="Helvetica" panose="020B0604020202020204" pitchFamily="34" charset="0"/>
                <a:ea typeface="Arial" panose="020B0604020202020204" pitchFamily="34" charset="0"/>
                <a:cs typeface="Helvetica" panose="020B0604020202020204" pitchFamily="34" charset="0"/>
              </a:rPr>
              <a:t>Taking part in the survey is </a:t>
            </a:r>
            <a:r>
              <a:rPr lang="en-GB" sz="1700" b="1" dirty="0">
                <a:solidFill>
                  <a:srgbClr val="005EB8"/>
                </a:solidFill>
                <a:latin typeface="Helvetica" panose="020B0604020202020204" pitchFamily="34" charset="0"/>
                <a:ea typeface="Arial" panose="020B0604020202020204" pitchFamily="34" charset="0"/>
                <a:cs typeface="Helvetica" panose="020B0604020202020204" pitchFamily="34" charset="0"/>
              </a:rPr>
              <a:t>voluntary</a:t>
            </a:r>
            <a:r>
              <a:rPr lang="en-GB" sz="1700" dirty="0">
                <a:solidFill>
                  <a:srgbClr val="005EB8"/>
                </a:solidFill>
                <a:latin typeface="Helvetica" panose="020B0604020202020204" pitchFamily="34" charset="0"/>
                <a:ea typeface="Arial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en-GB" sz="1700" dirty="0">
                <a:solidFill>
                  <a:prstClr val="black">
                    <a:lumMod val="85000"/>
                    <a:lumOff val="15000"/>
                  </a:prstClr>
                </a:solidFill>
                <a:latin typeface="Helvetica" panose="020B0604020202020204" pitchFamily="34" charset="0"/>
                <a:ea typeface="Arial" panose="020B0604020202020204" pitchFamily="34" charset="0"/>
                <a:cs typeface="Helvetica" panose="020B0604020202020204" pitchFamily="34" charset="0"/>
              </a:rPr>
              <a:t>and all answers are </a:t>
            </a:r>
            <a:r>
              <a:rPr lang="en-GB" sz="1700" b="1" dirty="0">
                <a:solidFill>
                  <a:srgbClr val="005EB8"/>
                </a:solidFill>
                <a:latin typeface="Helvetica" panose="020B0604020202020204" pitchFamily="34" charset="0"/>
                <a:ea typeface="Arial" panose="020B0604020202020204" pitchFamily="34" charset="0"/>
                <a:cs typeface="Helvetica" panose="020B0604020202020204" pitchFamily="34" charset="0"/>
              </a:rPr>
              <a:t>confidential</a:t>
            </a:r>
            <a:r>
              <a:rPr lang="en-GB" sz="1700" dirty="0">
                <a:solidFill>
                  <a:srgbClr val="005EB8"/>
                </a:solidFill>
                <a:latin typeface="Helvetica" panose="020B0604020202020204" pitchFamily="34" charset="0"/>
                <a:ea typeface="Arial" panose="020B0604020202020204" pitchFamily="34" charset="0"/>
                <a:cs typeface="Helvetica" panose="020B0604020202020204" pitchFamily="34" charset="0"/>
              </a:rPr>
              <a:t>.</a:t>
            </a:r>
          </a:p>
          <a:p>
            <a:pPr marL="0" marR="144145" lvl="0" indent="0" defTabSz="457200" rtl="0" eaLnBrk="1" fontAlgn="auto" latinLnBrk="0" hangingPunct="1"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Helvetica" panose="020B0604020202020204" pitchFamily="34" charset="0"/>
              <a:ea typeface="Arial" panose="020B0604020202020204" pitchFamily="34" charset="0"/>
              <a:cs typeface="Helvetica" panose="020B0604020202020204" pitchFamily="34" charset="0"/>
            </a:endParaRPr>
          </a:p>
          <a:p>
            <a:pPr marL="0" marR="144145" lvl="0" indent="0" defTabSz="4572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Helvetica" panose="020B0604020202020204" pitchFamily="34" charset="0"/>
                <a:ea typeface="Arial" panose="020B0604020202020204" pitchFamily="34" charset="0"/>
                <a:cs typeface="Helvetica" panose="020B0604020202020204" pitchFamily="34" charset="0"/>
              </a:rPr>
              <a:t> 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E0BEA8F-58A8-41D0-B3D1-CDA2F44BC927}"/>
              </a:ext>
            </a:extLst>
          </p:cNvPr>
          <p:cNvSpPr/>
          <p:nvPr/>
        </p:nvSpPr>
        <p:spPr>
          <a:xfrm>
            <a:off x="0" y="7162681"/>
            <a:ext cx="6858000" cy="274331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9B6670A-168E-461C-AFBC-AB5EE50503EE}"/>
              </a:ext>
            </a:extLst>
          </p:cNvPr>
          <p:cNvSpPr/>
          <p:nvPr/>
        </p:nvSpPr>
        <p:spPr>
          <a:xfrm>
            <a:off x="146070" y="6310282"/>
            <a:ext cx="6315213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144145" lvl="0" indent="0" defTabSz="457200" rtl="0" eaLnBrk="1" fontAlgn="auto" latinLnBrk="0" hangingPunct="1"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endParaRPr lang="en-GB" sz="1500" dirty="0">
              <a:solidFill>
                <a:prstClr val="black">
                  <a:lumMod val="85000"/>
                  <a:lumOff val="15000"/>
                </a:prst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9E843288-4E53-4803-BBF9-D23A6166279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434" b="20698"/>
          <a:stretch/>
        </p:blipFill>
        <p:spPr>
          <a:xfrm>
            <a:off x="2833352" y="5919309"/>
            <a:ext cx="4024648" cy="3986691"/>
          </a:xfrm>
          <a:prstGeom prst="rect">
            <a:avLst/>
          </a:prstGeom>
          <a:effectLst>
            <a:outerShdw blurRad="50800" dist="38100" dir="8100000" sx="103000" sy="103000" algn="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/>
          </a:scene3d>
        </p:spPr>
      </p:pic>
      <p:pic>
        <p:nvPicPr>
          <p:cNvPr id="1027" name="Picture 3" descr="NHS 10mm - RGB Blue">
            <a:extLst>
              <a:ext uri="{FF2B5EF4-FFF2-40B4-BE49-F238E27FC236}">
                <a16:creationId xmlns:a16="http://schemas.microsoft.com/office/drawing/2014/main" id="{665DA038-DDB9-405A-B675-DEE85F4362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2477" y="286515"/>
            <a:ext cx="1235075" cy="49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 Box 2">
            <a:extLst>
              <a:ext uri="{FF2B5EF4-FFF2-40B4-BE49-F238E27FC236}">
                <a16:creationId xmlns:a16="http://schemas.microsoft.com/office/drawing/2014/main" id="{6BBC8F2D-8B1E-4627-9FCE-ED1F74AB4AD4}"/>
              </a:ext>
            </a:extLst>
          </p:cNvPr>
          <p:cNvSpPr txBox="1"/>
          <p:nvPr/>
        </p:nvSpPr>
        <p:spPr>
          <a:xfrm>
            <a:off x="146070" y="7326132"/>
            <a:ext cx="3177898" cy="2487546"/>
          </a:xfrm>
          <a:prstGeom prst="rect">
            <a:avLst/>
          </a:prstGeom>
          <a:noFill/>
          <a:ln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spcAft>
                <a:spcPts val="0"/>
              </a:spcAft>
            </a:pPr>
            <a:r>
              <a:rPr lang="en-US" sz="1500" dirty="0">
                <a:solidFill>
                  <a:schemeClr val="bg1"/>
                </a:solidFill>
                <a:effectLst/>
                <a:latin typeface="Helvetica" panose="020B0604020202020204" pitchFamily="34" charset="0"/>
                <a:ea typeface="Arial" panose="020B0604020202020204" pitchFamily="34" charset="0"/>
                <a:cs typeface="Helvetica" panose="020B0604020202020204" pitchFamily="34" charset="0"/>
              </a:rPr>
              <a:t>If you </a:t>
            </a:r>
            <a:r>
              <a:rPr lang="en-US" sz="1500" b="1" dirty="0">
                <a:solidFill>
                  <a:schemeClr val="bg1"/>
                </a:solidFill>
                <a:effectLst/>
                <a:latin typeface="Helvetica" panose="020B0604020202020204" pitchFamily="34" charset="0"/>
                <a:ea typeface="Arial" panose="020B0604020202020204" pitchFamily="34" charset="0"/>
                <a:cs typeface="Helvetica" panose="020B0604020202020204" pitchFamily="34" charset="0"/>
              </a:rPr>
              <a:t>do not</a:t>
            </a:r>
            <a:r>
              <a:rPr lang="en-US" sz="1500" dirty="0">
                <a:solidFill>
                  <a:schemeClr val="bg1"/>
                </a:solidFill>
                <a:effectLst/>
                <a:latin typeface="Helvetica" panose="020B0604020202020204" pitchFamily="34" charset="0"/>
                <a:ea typeface="Arial" panose="020B0604020202020204" pitchFamily="34" charset="0"/>
                <a:cs typeface="Helvetica" panose="020B0604020202020204" pitchFamily="34" charset="0"/>
              </a:rPr>
              <a:t> want to take part, or have any questions about the survey, please contact:</a:t>
            </a:r>
          </a:p>
          <a:p>
            <a:pPr>
              <a:spcAft>
                <a:spcPts val="0"/>
              </a:spcAft>
            </a:pPr>
            <a:endParaRPr lang="en-US" sz="1500" dirty="0">
              <a:solidFill>
                <a:schemeClr val="bg1"/>
              </a:solidFill>
              <a:effectLst/>
              <a:latin typeface="Helvetica" panose="020B0604020202020204" pitchFamily="34" charset="0"/>
              <a:ea typeface="Arial" panose="020B0604020202020204" pitchFamily="34" charset="0"/>
              <a:cs typeface="Helvetica" panose="020B0604020202020204" pitchFamily="34" charset="0"/>
            </a:endParaRP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500" dirty="0">
                <a:solidFill>
                  <a:schemeClr val="bg1"/>
                </a:solidFill>
                <a:effectLst/>
                <a:latin typeface="Helvetica" panose="020B0604020202020204" pitchFamily="34" charset="0"/>
                <a:ea typeface="Arial" panose="020B0604020202020204" pitchFamily="34" charset="0"/>
                <a:cs typeface="Helvetica" panose="020B0604020202020204" pitchFamily="34" charset="0"/>
              </a:rPr>
              <a:t>Trust phone number </a:t>
            </a:r>
            <a:r>
              <a:rPr lang="en-US" sz="1500" dirty="0">
                <a:solidFill>
                  <a:schemeClr val="bg1"/>
                </a:solidFill>
                <a:latin typeface="Helvetica" panose="020B0604020202020204" pitchFamily="34" charset="0"/>
                <a:ea typeface="Arial" panose="020B0604020202020204" pitchFamily="34" charset="0"/>
                <a:cs typeface="Helvetica" panose="020B0604020202020204" pitchFamily="34" charset="0"/>
              </a:rPr>
              <a:t>(</a:t>
            </a:r>
            <a:r>
              <a:rPr lang="en-US" sz="1500" dirty="0">
                <a:solidFill>
                  <a:schemeClr val="bg1"/>
                </a:solidFill>
                <a:effectLst/>
                <a:latin typeface="Helvetica" panose="020B0604020202020204" pitchFamily="34" charset="0"/>
                <a:ea typeface="Arial" panose="020B0604020202020204" pitchFamily="34" charset="0"/>
                <a:cs typeface="Helvetica" panose="020B0604020202020204" pitchFamily="34" charset="0"/>
              </a:rPr>
              <a:t>required)</a:t>
            </a:r>
            <a:endParaRPr lang="en-GB" sz="1500" dirty="0">
              <a:solidFill>
                <a:schemeClr val="bg1"/>
              </a:solidFill>
              <a:effectLst/>
              <a:latin typeface="Helvetica" panose="020B0604020202020204" pitchFamily="34" charset="0"/>
              <a:ea typeface="Arial" panose="020B0604020202020204" pitchFamily="34" charset="0"/>
              <a:cs typeface="Helvetica" panose="020B0604020202020204" pitchFamily="34" charset="0"/>
            </a:endParaRP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500" dirty="0">
                <a:solidFill>
                  <a:schemeClr val="bg1"/>
                </a:solidFill>
                <a:effectLst/>
                <a:latin typeface="Helvetica" panose="020B0604020202020204" pitchFamily="34" charset="0"/>
                <a:ea typeface="Arial" panose="020B0604020202020204" pitchFamily="34" charset="0"/>
                <a:cs typeface="Helvetica" panose="020B0604020202020204" pitchFamily="34" charset="0"/>
              </a:rPr>
              <a:t>Trust email address (if available)</a:t>
            </a:r>
            <a:endParaRPr lang="en-GB" sz="1500" dirty="0">
              <a:solidFill>
                <a:schemeClr val="bg1"/>
              </a:solidFill>
              <a:effectLst/>
              <a:latin typeface="Helvetica" panose="020B0604020202020204" pitchFamily="34" charset="0"/>
              <a:ea typeface="Arial" panose="020B0604020202020204" pitchFamily="34" charset="0"/>
              <a:cs typeface="Helvetica" panose="020B0604020202020204" pitchFamily="34" charset="0"/>
            </a:endParaRP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500" dirty="0">
                <a:solidFill>
                  <a:schemeClr val="bg1"/>
                </a:solidFill>
                <a:effectLst/>
                <a:latin typeface="Helvetica" panose="020B0604020202020204" pitchFamily="34" charset="0"/>
                <a:ea typeface="Arial" panose="020B0604020202020204" pitchFamily="34" charset="0"/>
                <a:cs typeface="Helvetica" panose="020B0604020202020204" pitchFamily="34" charset="0"/>
              </a:rPr>
              <a:t>Trust address </a:t>
            </a:r>
            <a:r>
              <a:rPr lang="en-US" sz="1500" dirty="0">
                <a:solidFill>
                  <a:schemeClr val="bg1"/>
                </a:solidFill>
                <a:latin typeface="Helvetica" panose="020B0604020202020204" pitchFamily="34" charset="0"/>
                <a:ea typeface="Arial" panose="020B0604020202020204" pitchFamily="34" charset="0"/>
                <a:cs typeface="Helvetica" panose="020B0604020202020204" pitchFamily="34" charset="0"/>
              </a:rPr>
              <a:t>(</a:t>
            </a:r>
            <a:r>
              <a:rPr lang="en-US" sz="1500" dirty="0">
                <a:solidFill>
                  <a:schemeClr val="bg1"/>
                </a:solidFill>
                <a:effectLst/>
                <a:latin typeface="Helvetica" panose="020B0604020202020204" pitchFamily="34" charset="0"/>
                <a:ea typeface="Arial" panose="020B0604020202020204" pitchFamily="34" charset="0"/>
                <a:cs typeface="Helvetica" panose="020B0604020202020204" pitchFamily="34" charset="0"/>
              </a:rPr>
              <a:t>if available</a:t>
            </a:r>
            <a:r>
              <a:rPr lang="en-US" sz="1500" dirty="0">
                <a:solidFill>
                  <a:schemeClr val="bg1"/>
                </a:solidFill>
                <a:latin typeface="Helvetica" panose="020B0604020202020204" pitchFamily="34" charset="0"/>
                <a:ea typeface="Arial" panose="020B0604020202020204" pitchFamily="34" charset="0"/>
                <a:cs typeface="Helvetica" panose="020B0604020202020204" pitchFamily="34" charset="0"/>
              </a:rPr>
              <a:t>)</a:t>
            </a:r>
            <a:endParaRPr lang="en-GB" sz="1500" dirty="0">
              <a:solidFill>
                <a:schemeClr val="bg1"/>
              </a:solidFill>
              <a:effectLst/>
              <a:latin typeface="Helvetica" panose="020B0604020202020204" pitchFamily="34" charset="0"/>
              <a:ea typeface="Arial" panose="020B0604020202020204" pitchFamily="34" charset="0"/>
              <a:cs typeface="Helvetica" panose="020B0604020202020204" pitchFamily="34" charset="0"/>
            </a:endParaRPr>
          </a:p>
          <a:p>
            <a:pPr>
              <a:lnSpc>
                <a:spcPts val="1600"/>
              </a:lnSpc>
              <a:spcAft>
                <a:spcPts val="0"/>
              </a:spcAft>
            </a:pPr>
            <a:r>
              <a:rPr lang="en-US" sz="14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 </a:t>
            </a:r>
            <a:endParaRPr lang="en-GB" sz="1400" dirty="0">
              <a:solidFill>
                <a:schemeClr val="bg1"/>
              </a:solidFill>
              <a:effectLst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1600"/>
              </a:lnSpc>
              <a:spcAft>
                <a:spcPts val="0"/>
              </a:spcAft>
            </a:pPr>
            <a:r>
              <a:rPr lang="en-US" sz="14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 </a:t>
            </a:r>
            <a:endParaRPr lang="en-GB" sz="1400" dirty="0">
              <a:solidFill>
                <a:schemeClr val="bg1"/>
              </a:solidFill>
              <a:effectLst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1600"/>
              </a:lnSpc>
              <a:spcAft>
                <a:spcPts val="0"/>
              </a:spcAft>
            </a:pPr>
            <a:r>
              <a:rPr lang="en-US" sz="1400" dirty="0">
                <a:solidFill>
                  <a:schemeClr val="bg1"/>
                </a:solidFill>
                <a:effectLst/>
                <a:ea typeface="Arial" panose="020B0604020202020204" pitchFamily="34" charset="0"/>
                <a:cs typeface="Times New Roman" panose="02020603050405020304" pitchFamily="18" charset="0"/>
              </a:rPr>
              <a:t> </a:t>
            </a:r>
            <a:endParaRPr lang="en-GB" sz="1400" dirty="0">
              <a:solidFill>
                <a:schemeClr val="bg1"/>
              </a:solidFill>
              <a:effectLst/>
              <a:ea typeface="Arial" panose="020B06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1" name="Text Box 10">
            <a:extLst>
              <a:ext uri="{FF2B5EF4-FFF2-40B4-BE49-F238E27FC236}">
                <a16:creationId xmlns:a16="http://schemas.microsoft.com/office/drawing/2014/main" id="{24AC7AE2-6411-4BA5-86F0-3603FFC7A110}"/>
              </a:ext>
            </a:extLst>
          </p:cNvPr>
          <p:cNvSpPr txBox="1"/>
          <p:nvPr/>
        </p:nvSpPr>
        <p:spPr>
          <a:xfrm>
            <a:off x="183870" y="5546852"/>
            <a:ext cx="5814594" cy="763430"/>
          </a:xfrm>
          <a:prstGeom prst="rect">
            <a:avLst/>
          </a:prstGeom>
          <a:noFill/>
          <a:ln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R="144145">
              <a:defRPr/>
            </a:pPr>
            <a:r>
              <a:rPr lang="en-US" sz="1700" dirty="0">
                <a:solidFill>
                  <a:prstClr val="black">
                    <a:lumMod val="85000"/>
                    <a:lumOff val="15000"/>
                  </a:prst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If you are invited to take part,</a:t>
            </a:r>
            <a:r>
              <a:rPr lang="en-GB" sz="1700" dirty="0">
                <a:latin typeface="Arial" panose="020B0604020202020204" pitchFamily="34" charset="0"/>
                <a:cs typeface="Arial" panose="020B0604020202020204" pitchFamily="34" charset="0"/>
              </a:rPr>
              <a:t> your name, phone number and postal address will be shared with researchers, who will send you a letter and text message reminders. You can complete this survey online or on paper.</a:t>
            </a:r>
            <a:endParaRPr lang="en-GB" sz="1700" dirty="0">
              <a:solidFill>
                <a:prstClr val="black">
                  <a:lumMod val="85000"/>
                  <a:lumOff val="15000"/>
                </a:prst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0" marR="144145" lvl="0" indent="0" defTabSz="457200" rtl="0" eaLnBrk="1" fontAlgn="auto" latinLnBrk="0" hangingPunct="1"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endParaRPr lang="en-GB" sz="1700" dirty="0">
              <a:solidFill>
                <a:schemeClr val="accent1"/>
              </a:solidFill>
              <a:latin typeface="Helvetica" panose="020B0604020202020204" pitchFamily="34" charset="0"/>
              <a:ea typeface="Arial" panose="020B0604020202020204" pitchFamily="34" charset="0"/>
              <a:cs typeface="Helvetica" panose="020B0604020202020204" pitchFamily="34" charset="0"/>
            </a:endParaRPr>
          </a:p>
          <a:p>
            <a:pPr marL="0" marR="144145" lvl="0" indent="0" defTabSz="457200" rtl="0" eaLnBrk="1" fontAlgn="auto" latinLnBrk="0" hangingPunct="1"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endParaRPr kumimoji="0" lang="en-GB" sz="17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Helvetica" panose="020B0604020202020204" pitchFamily="34" charset="0"/>
              <a:ea typeface="Arial" panose="020B0604020202020204" pitchFamily="34" charset="0"/>
              <a:cs typeface="Helvetica" panose="020B0604020202020204" pitchFamily="34" charset="0"/>
            </a:endParaRPr>
          </a:p>
          <a:p>
            <a:pPr marL="0" marR="144145" lvl="0" indent="0" defTabSz="4572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Helvetica" panose="020B0604020202020204" pitchFamily="34" charset="0"/>
                <a:ea typeface="Arial" panose="020B0604020202020204" pitchFamily="34" charset="0"/>
                <a:cs typeface="Helvetica" panose="020B0604020202020204" pitchFamily="34" charset="0"/>
              </a:rPr>
              <a:t> 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2CEFF49F-0122-4EB4-915F-7B99EE9BC762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127" y="234865"/>
            <a:ext cx="2182495" cy="69215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63CFCBE-29D0-25C3-DC67-C7D0FB848759}"/>
              </a:ext>
            </a:extLst>
          </p:cNvPr>
          <p:cNvSpPr txBox="1"/>
          <p:nvPr/>
        </p:nvSpPr>
        <p:spPr>
          <a:xfrm>
            <a:off x="146070" y="9363346"/>
            <a:ext cx="33879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solidFill>
                  <a:schemeClr val="bg1"/>
                </a:solidFill>
              </a:rPr>
              <a:t>The NHS Adult Inpatient Survey has Section 251 (NHS Act 2006) approval to process contact details</a:t>
            </a:r>
          </a:p>
        </p:txBody>
      </p:sp>
    </p:spTree>
    <p:extLst>
      <p:ext uri="{BB962C8B-B14F-4D97-AF65-F5344CB8AC3E}">
        <p14:creationId xmlns:p14="http://schemas.microsoft.com/office/powerpoint/2010/main" val="16169173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6E8725CF6FB2342AF511DF0FE9E4C42" ma:contentTypeVersion="20" ma:contentTypeDescription="Create a new document." ma:contentTypeScope="" ma:versionID="65144a5d56743cdb300dad11842c9cd0">
  <xsd:schema xmlns:xsd="http://www.w3.org/2001/XMLSchema" xmlns:xs="http://www.w3.org/2001/XMLSchema" xmlns:p="http://schemas.microsoft.com/office/2006/metadata/properties" xmlns:ns2="b7623a42-35a9-4102-8300-f548beb2c0a8" xmlns:ns3="273dce25-ea9f-43ce-abb0-40b0ff6018b1" targetNamespace="http://schemas.microsoft.com/office/2006/metadata/properties" ma:root="true" ma:fieldsID="dfb7b476c2804bafca76aaa86b892e5f" ns2:_="" ns3:_="">
    <xsd:import namespace="b7623a42-35a9-4102-8300-f548beb2c0a8"/>
    <xsd:import namespace="273dce25-ea9f-43ce-abb0-40b0ff6018b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ObjectDetectorVersions" minOccurs="0"/>
                <xsd:element ref="ns2:MediaLengthInSeconds" minOccurs="0"/>
                <xsd:element ref="ns2:MediaServiceSearchPropertie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623a42-35a9-4102-8300-f548beb2c0a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6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8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3f2ccb35-9b24-40d2-ac78-75701ecb79c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73dce25-ea9f-43ce-abb0-40b0ff6018b1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0cb6133f-2396-418c-b5e2-db168cda03de}" ma:internalName="TaxCatchAll" ma:showField="CatchAllData" ma:web="273dce25-ea9f-43ce-abb0-40b0ff6018b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b7623a42-35a9-4102-8300-f548beb2c0a8">
      <Terms xmlns="http://schemas.microsoft.com/office/infopath/2007/PartnerControls"/>
    </lcf76f155ced4ddcb4097134ff3c332f>
    <TaxCatchAll xmlns="273dce25-ea9f-43ce-abb0-40b0ff6018b1" xsi:nil="true"/>
  </documentManagement>
</p:properties>
</file>

<file path=customXml/itemProps1.xml><?xml version="1.0" encoding="utf-8"?>
<ds:datastoreItem xmlns:ds="http://schemas.openxmlformats.org/officeDocument/2006/customXml" ds:itemID="{D344A778-E0B8-4809-BE16-3EBC7A6FAC8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623a42-35a9-4102-8300-f548beb2c0a8"/>
    <ds:schemaRef ds:uri="273dce25-ea9f-43ce-abb0-40b0ff6018b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9ED742F-2A4F-41CC-8A7B-178EEBAF860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31A7F1D-8C4F-49DE-80E1-C55776303EEC}">
  <ds:schemaRefs>
    <ds:schemaRef ds:uri="http://purl.org/dc/elements/1.1/"/>
    <ds:schemaRef ds:uri="http://schemas.microsoft.com/office/2006/metadata/properties"/>
    <ds:schemaRef ds:uri="b7623a42-35a9-4102-8300-f548beb2c0a8"/>
    <ds:schemaRef ds:uri="273dce25-ea9f-43ce-abb0-40b0ff6018b1"/>
    <ds:schemaRef ds:uri="http://www.w3.org/XML/1998/namespace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</TotalTime>
  <Words>168</Words>
  <Application>Microsoft Office PowerPoint</Application>
  <PresentationFormat>A4 Paper (210x297 mm)</PresentationFormat>
  <Paragraphs>20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Helvetica</vt:lpstr>
      <vt:lpstr>Times New Roman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Joanna Barry</dc:creator>
  <cp:lastModifiedBy>Symone Allijohn</cp:lastModifiedBy>
  <cp:revision>47</cp:revision>
  <cp:lastPrinted>2019-05-02T10:26:35Z</cp:lastPrinted>
  <dcterms:created xsi:type="dcterms:W3CDTF">2019-05-01T13:43:55Z</dcterms:created>
  <dcterms:modified xsi:type="dcterms:W3CDTF">2026-09-03T12:59:21Z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0x01010016E8725CF6FB2342AF511DF0FE9E4C42</vt:lpwstr>
  </property>
  <property fmtid="{D5CDD505-2E9C-101B-9397-08002B2CF9AE}" pid="3" name="MediaServiceImageTags">
    <vt:lpwstr/>
  </property>
</Properties>
</file>